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32"/>
  </p:notesMasterIdLst>
  <p:sldIdLst>
    <p:sldId id="257" r:id="rId2"/>
    <p:sldId id="260" r:id="rId3"/>
    <p:sldId id="265" r:id="rId4"/>
    <p:sldId id="314" r:id="rId5"/>
    <p:sldId id="310" r:id="rId6"/>
    <p:sldId id="313" r:id="rId7"/>
    <p:sldId id="262" r:id="rId8"/>
    <p:sldId id="261" r:id="rId9"/>
    <p:sldId id="264" r:id="rId10"/>
    <p:sldId id="263" r:id="rId11"/>
    <p:sldId id="259" r:id="rId12"/>
    <p:sldId id="280" r:id="rId13"/>
    <p:sldId id="302" r:id="rId14"/>
    <p:sldId id="303" r:id="rId15"/>
    <p:sldId id="304" r:id="rId16"/>
    <p:sldId id="305" r:id="rId17"/>
    <p:sldId id="306" r:id="rId18"/>
    <p:sldId id="330" r:id="rId19"/>
    <p:sldId id="335" r:id="rId20"/>
    <p:sldId id="320" r:id="rId21"/>
    <p:sldId id="321" r:id="rId22"/>
    <p:sldId id="328" r:id="rId23"/>
    <p:sldId id="334" r:id="rId24"/>
    <p:sldId id="324" r:id="rId25"/>
    <p:sldId id="325" r:id="rId26"/>
    <p:sldId id="327" r:id="rId27"/>
    <p:sldId id="323" r:id="rId28"/>
    <p:sldId id="331" r:id="rId29"/>
    <p:sldId id="329" r:id="rId30"/>
    <p:sldId id="281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  <a:srgbClr val="4584D3"/>
    <a:srgbClr val="7CD993"/>
    <a:srgbClr val="57C08A"/>
    <a:srgbClr val="5BD078"/>
    <a:srgbClr val="4DCB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1" autoAdjust="0"/>
    <p:restoredTop sz="92240" autoAdjust="0"/>
  </p:normalViewPr>
  <p:slideViewPr>
    <p:cSldViewPr>
      <p:cViewPr varScale="1">
        <p:scale>
          <a:sx n="105" d="100"/>
          <a:sy n="105" d="100"/>
        </p:scale>
        <p:origin x="-792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odow003\.julia\v0.4\POSM\src\POSM_v3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N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2"/>
          <c:order val="0"/>
          <c:spPr>
            <a:noFill/>
          </c:spPr>
          <c:invertIfNegative val="0"/>
          <c:errBars>
            <c:errBarType val="both"/>
            <c:errValType val="cust"/>
            <c:noEndCap val="0"/>
            <c:plus>
              <c:numLit>
                <c:formatCode>General</c:formatCode>
                <c:ptCount val="1"/>
                <c:pt idx="0">
                  <c:v>1</c:v>
                </c:pt>
              </c:numLit>
            </c:plus>
            <c:minus>
              <c:numRef>
                <c:f>Solution!$C$78:$D$78</c:f>
                <c:numCache>
                  <c:formatCode>General</c:formatCode>
                  <c:ptCount val="2"/>
                  <c:pt idx="0">
                    <c:v>200732.98412251886</c:v>
                  </c:pt>
                  <c:pt idx="1">
                    <c:v>110000</c:v>
                  </c:pt>
                </c:numCache>
              </c:numRef>
            </c:minus>
            <c:spPr>
              <a:ln w="57150">
                <a:solidFill>
                  <a:schemeClr val="tx2"/>
                </a:solidFill>
              </a:ln>
            </c:spPr>
          </c:errBars>
          <c:cat>
            <c:strRef>
              <c:f>Solution!$C$73:$D$73</c:f>
              <c:strCache>
                <c:ptCount val="2"/>
                <c:pt idx="0">
                  <c:v>Expectation</c:v>
                </c:pt>
                <c:pt idx="1">
                  <c:v>Risk Averse</c:v>
                </c:pt>
              </c:strCache>
            </c:strRef>
          </c:cat>
          <c:val>
            <c:numRef>
              <c:f>Solution!$C$77:$D$77</c:f>
              <c:numCache>
                <c:formatCode>General</c:formatCode>
                <c:ptCount val="2"/>
                <c:pt idx="0">
                  <c:v>200000</c:v>
                </c:pt>
                <c:pt idx="1">
                  <c:v>210000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B31F-46D4-9C33-BC2989E67B68}"/>
            </c:ext>
          </c:extLst>
        </c:ser>
        <c:ser>
          <c:idx val="1"/>
          <c:order val="1"/>
          <c:spPr>
            <a:noFill/>
            <a:ln w="57150">
              <a:solidFill>
                <a:schemeClr val="tx2"/>
              </a:solidFill>
            </a:ln>
          </c:spPr>
          <c:invertIfNegative val="0"/>
          <c:cat>
            <c:strRef>
              <c:f>Solution!$C$73:$D$73</c:f>
              <c:strCache>
                <c:ptCount val="2"/>
                <c:pt idx="0">
                  <c:v>Expectation</c:v>
                </c:pt>
                <c:pt idx="1">
                  <c:v>Risk Averse</c:v>
                </c:pt>
              </c:strCache>
            </c:strRef>
          </c:cat>
          <c:val>
            <c:numRef>
              <c:f>Solution!$C$76:$D$76</c:f>
              <c:numCache>
                <c:formatCode>General</c:formatCode>
                <c:ptCount val="2"/>
                <c:pt idx="0">
                  <c:v>100000</c:v>
                </c:pt>
                <c:pt idx="1">
                  <c:v>65000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B31F-46D4-9C33-BC2989E67B68}"/>
            </c:ext>
          </c:extLst>
        </c:ser>
        <c:ser>
          <c:idx val="0"/>
          <c:order val="2"/>
          <c:spPr>
            <a:noFill/>
            <a:ln w="57150">
              <a:solidFill>
                <a:schemeClr val="tx2"/>
              </a:solidFill>
            </a:ln>
          </c:spPr>
          <c:invertIfNegative val="0"/>
          <c:errBars>
            <c:errBarType val="both"/>
            <c:errValType val="cust"/>
            <c:noEndCap val="0"/>
            <c:plus>
              <c:numRef>
                <c:f>Solution!$C$74:$D$74</c:f>
                <c:numCache>
                  <c:formatCode>General</c:formatCode>
                  <c:ptCount val="2"/>
                  <c:pt idx="0">
                    <c:v>183066.87425402331</c:v>
                  </c:pt>
                  <c:pt idx="1">
                    <c:v>130000</c:v>
                  </c:pt>
                </c:numCache>
              </c:numRef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  <c:spPr>
              <a:ln w="57150">
                <a:solidFill>
                  <a:schemeClr val="tx2"/>
                </a:solidFill>
              </a:ln>
            </c:spPr>
          </c:errBars>
          <c:cat>
            <c:strRef>
              <c:f>Solution!$C$73:$D$73</c:f>
              <c:strCache>
                <c:ptCount val="2"/>
                <c:pt idx="0">
                  <c:v>Expectation</c:v>
                </c:pt>
                <c:pt idx="1">
                  <c:v>Risk Averse</c:v>
                </c:pt>
              </c:strCache>
            </c:strRef>
          </c:cat>
          <c:val>
            <c:numRef>
              <c:f>Solution!$C$75:$D$75</c:f>
              <c:numCache>
                <c:formatCode>General</c:formatCode>
                <c:ptCount val="2"/>
                <c:pt idx="0">
                  <c:v>60000</c:v>
                </c:pt>
                <c:pt idx="1">
                  <c:v>45000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B31F-46D4-9C33-BC2989E67B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73799552"/>
        <c:axId val="73801088"/>
      </c:barChart>
      <c:catAx>
        <c:axId val="737995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73801088"/>
        <c:crosses val="autoZero"/>
        <c:auto val="1"/>
        <c:lblAlgn val="ctr"/>
        <c:lblOffset val="100"/>
        <c:noMultiLvlLbl val="0"/>
      </c:catAx>
      <c:valAx>
        <c:axId val="73801088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Objective ($)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73799552"/>
        <c:crosses val="autoZero"/>
        <c:crossBetween val="between"/>
        <c:dispUnits>
          <c:builtInUnit val="thousands"/>
          <c:dispUnitsLbl>
            <c:layout/>
          </c:dispUnitsLbl>
        </c:dispUnits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600"/>
      </a:pPr>
      <a:endParaRPr lang="en-US"/>
    </a:p>
  </c:txPr>
  <c:externalData r:id="rId1">
    <c:autoUpdate val="0"/>
  </c:externalData>
</c:chartSpace>
</file>

<file path=ppt/media/hdphoto1.wdp>
</file>

<file path=ppt/media/hdphoto2.wdp>
</file>

<file path=ppt/media/hdphoto3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988CB2-5402-438C-BCB0-A8F226D6FBA1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486CD-D29A-4391-99B3-86E0A6F8EC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85683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A89D6-D81C-42A9-8669-C27B22147495}" type="slidenum">
              <a:rPr lang="en-NZ" smtClean="0"/>
              <a:t>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57091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A89D6-D81C-42A9-8669-C27B22147495}" type="slidenum">
              <a:rPr lang="en-NZ" smtClean="0"/>
              <a:t>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04941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A89D6-D81C-42A9-8669-C27B22147495}" type="slidenum">
              <a:rPr lang="en-NZ" smtClean="0"/>
              <a:t>11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04941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A89D6-D81C-42A9-8669-C27B22147495}" type="slidenum">
              <a:rPr lang="en-NZ" smtClean="0"/>
              <a:t>13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5087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A89D6-D81C-42A9-8669-C27B22147495}" type="slidenum">
              <a:rPr lang="en-NZ" smtClean="0"/>
              <a:t>14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904542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A89D6-D81C-42A9-8669-C27B22147495}" type="slidenum">
              <a:rPr lang="en-NZ" smtClean="0"/>
              <a:t>15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006958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A89D6-D81C-42A9-8669-C27B22147495}" type="slidenum">
              <a:rPr lang="en-NZ" smtClean="0"/>
              <a:t>16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879249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3A89D6-D81C-42A9-8669-C27B22147495}" type="slidenum">
              <a:rPr lang="en-NZ" smtClean="0"/>
              <a:t>17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51035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3598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05337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260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68019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2312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848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47110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43490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47903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00563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118138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F7B74-3234-421C-A60D-9AFB2D5D5689}" type="datetimeFigureOut">
              <a:rPr lang="en-NZ" smtClean="0"/>
              <a:t>28/11/2016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25343-2E69-44F5-A4C9-76C716FF432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67549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Relationship Id="rId5" Type="http://schemas.microsoft.com/office/2007/relationships/hdphoto" Target="../media/hdphoto3.wdp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F49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647700" y="692696"/>
            <a:ext cx="7848600" cy="5688632"/>
          </a:xfrm>
        </p:spPr>
        <p:txBody>
          <a:bodyPr>
            <a:normAutofit/>
          </a:bodyPr>
          <a:lstStyle/>
          <a:p>
            <a:r>
              <a:rPr lang="en-NZ" sz="7200" dirty="0">
                <a:solidFill>
                  <a:schemeClr val="bg1"/>
                </a:solidFill>
              </a:rPr>
              <a:t>POWDER</a:t>
            </a:r>
            <a:br>
              <a:rPr lang="en-NZ" sz="7200" dirty="0">
                <a:solidFill>
                  <a:schemeClr val="bg1"/>
                </a:solidFill>
              </a:rPr>
            </a:br>
            <a:r>
              <a:rPr lang="en-NZ" sz="2800" dirty="0">
                <a:solidFill>
                  <a:schemeClr val="bg1">
                    <a:lumMod val="75000"/>
                  </a:schemeClr>
                </a:solidFill>
              </a:rPr>
              <a:t>the milk </a:t>
            </a:r>
            <a:r>
              <a:rPr lang="en-NZ" sz="2800" b="1" dirty="0">
                <a:solidFill>
                  <a:schemeClr val="bg1"/>
                </a:solidFill>
              </a:rPr>
              <a:t>P</a:t>
            </a:r>
            <a:r>
              <a:rPr lang="en-NZ" sz="2800" dirty="0">
                <a:solidFill>
                  <a:schemeClr val="bg1">
                    <a:lumMod val="75000"/>
                  </a:schemeClr>
                </a:solidFill>
              </a:rPr>
              <a:t>roduction</a:t>
            </a:r>
            <a:r>
              <a:rPr lang="en-NZ" sz="2800" dirty="0">
                <a:solidFill>
                  <a:schemeClr val="bg1"/>
                </a:solidFill>
              </a:rPr>
              <a:t> </a:t>
            </a:r>
            <a:r>
              <a:rPr lang="en-NZ" sz="2800" b="1" dirty="0">
                <a:solidFill>
                  <a:schemeClr val="bg1"/>
                </a:solidFill>
              </a:rPr>
              <a:t>O</a:t>
            </a:r>
            <a:r>
              <a:rPr lang="en-NZ" sz="2800" dirty="0">
                <a:solidFill>
                  <a:schemeClr val="bg1">
                    <a:lumMod val="75000"/>
                  </a:schemeClr>
                </a:solidFill>
              </a:rPr>
              <a:t>ptimiser</a:t>
            </a:r>
            <a:r>
              <a:rPr lang="en-NZ" sz="2800" dirty="0">
                <a:solidFill>
                  <a:schemeClr val="bg1"/>
                </a:solidFill>
              </a:rPr>
              <a:t> </a:t>
            </a:r>
            <a:r>
              <a:rPr lang="en-NZ" sz="2800" dirty="0">
                <a:solidFill>
                  <a:schemeClr val="bg1">
                    <a:lumMod val="75000"/>
                  </a:schemeClr>
                </a:solidFill>
              </a:rPr>
              <a:t>incorporating</a:t>
            </a:r>
            <a:r>
              <a:rPr lang="en-NZ" sz="2800" dirty="0">
                <a:solidFill>
                  <a:schemeClr val="bg1"/>
                </a:solidFill>
              </a:rPr>
              <a:t> </a:t>
            </a:r>
            <a:r>
              <a:rPr lang="en-NZ" sz="2800" b="1" dirty="0">
                <a:solidFill>
                  <a:schemeClr val="bg1"/>
                </a:solidFill>
              </a:rPr>
              <a:t>W</a:t>
            </a:r>
            <a:r>
              <a:rPr lang="en-NZ" sz="2800" dirty="0">
                <a:solidFill>
                  <a:schemeClr val="bg1">
                    <a:lumMod val="75000"/>
                  </a:schemeClr>
                </a:solidFill>
              </a:rPr>
              <a:t>eather </a:t>
            </a:r>
            <a:r>
              <a:rPr lang="en-NZ" sz="2800" b="1" dirty="0">
                <a:solidFill>
                  <a:schemeClr val="bg1"/>
                </a:solidFill>
              </a:rPr>
              <a:t>D</a:t>
            </a:r>
            <a:r>
              <a:rPr lang="en-NZ" sz="2800" dirty="0">
                <a:solidFill>
                  <a:schemeClr val="bg1">
                    <a:lumMod val="75000"/>
                  </a:schemeClr>
                </a:solidFill>
              </a:rPr>
              <a:t>ynamics</a:t>
            </a:r>
            <a:r>
              <a:rPr lang="en-NZ" sz="2800" dirty="0">
                <a:solidFill>
                  <a:schemeClr val="bg1"/>
                </a:solidFill>
              </a:rPr>
              <a:t> </a:t>
            </a:r>
            <a:r>
              <a:rPr lang="en-NZ" sz="2800" dirty="0">
                <a:solidFill>
                  <a:schemeClr val="bg1">
                    <a:lumMod val="75000"/>
                  </a:schemeClr>
                </a:solidFill>
              </a:rPr>
              <a:t>and</a:t>
            </a:r>
            <a:r>
              <a:rPr lang="en-NZ" sz="2800" dirty="0">
                <a:solidFill>
                  <a:schemeClr val="bg1"/>
                </a:solidFill>
              </a:rPr>
              <a:t> </a:t>
            </a:r>
            <a:r>
              <a:rPr lang="en-NZ" sz="2800" b="1" dirty="0">
                <a:solidFill>
                  <a:schemeClr val="bg1"/>
                </a:solidFill>
              </a:rPr>
              <a:t>E</a:t>
            </a:r>
            <a:r>
              <a:rPr lang="en-NZ" sz="2800" dirty="0">
                <a:solidFill>
                  <a:schemeClr val="bg1">
                    <a:lumMod val="75000"/>
                  </a:schemeClr>
                </a:solidFill>
              </a:rPr>
              <a:t>conomic</a:t>
            </a:r>
            <a:r>
              <a:rPr lang="en-NZ" sz="2800" dirty="0">
                <a:solidFill>
                  <a:schemeClr val="bg1"/>
                </a:solidFill>
              </a:rPr>
              <a:t> </a:t>
            </a:r>
            <a:r>
              <a:rPr lang="en-NZ" sz="2800" b="1" dirty="0">
                <a:solidFill>
                  <a:schemeClr val="bg1"/>
                </a:solidFill>
              </a:rPr>
              <a:t>R</a:t>
            </a:r>
            <a:r>
              <a:rPr lang="en-NZ" sz="2800" dirty="0">
                <a:solidFill>
                  <a:schemeClr val="bg1">
                    <a:lumMod val="75000"/>
                  </a:schemeClr>
                </a:solidFill>
              </a:rPr>
              <a:t>isk</a:t>
            </a:r>
            <a:r>
              <a:rPr lang="en-NZ" sz="3600" dirty="0">
                <a:solidFill>
                  <a:schemeClr val="bg1"/>
                </a:solidFill>
              </a:rPr>
              <a:t/>
            </a:r>
            <a:br>
              <a:rPr lang="en-NZ" sz="3600" dirty="0">
                <a:solidFill>
                  <a:schemeClr val="bg1"/>
                </a:solidFill>
              </a:rPr>
            </a:br>
            <a:r>
              <a:rPr lang="en-NZ" sz="4000" cap="none" dirty="0">
                <a:solidFill>
                  <a:schemeClr val="bg1"/>
                </a:solidFill>
              </a:rPr>
              <a:t/>
            </a:r>
            <a:br>
              <a:rPr lang="en-NZ" sz="4000" cap="none" dirty="0">
                <a:solidFill>
                  <a:schemeClr val="bg1"/>
                </a:solidFill>
              </a:rPr>
            </a:br>
            <a:r>
              <a:rPr lang="en-NZ" sz="3200" b="1" dirty="0">
                <a:solidFill>
                  <a:schemeClr val="bg1"/>
                </a:solidFill>
              </a:rPr>
              <a:t>Oscar Dowson</a:t>
            </a:r>
            <a:br>
              <a:rPr lang="en-NZ" sz="3200" b="1" dirty="0">
                <a:solidFill>
                  <a:schemeClr val="bg1"/>
                </a:solidFill>
              </a:rPr>
            </a:br>
            <a:r>
              <a:rPr lang="en-NZ" dirty="0">
                <a:solidFill>
                  <a:schemeClr val="bg1"/>
                </a:solidFill>
              </a:rPr>
              <a:t/>
            </a:r>
            <a:br>
              <a:rPr lang="en-NZ" dirty="0">
                <a:solidFill>
                  <a:schemeClr val="bg1"/>
                </a:solidFill>
              </a:rPr>
            </a:br>
            <a:r>
              <a:rPr lang="en-NZ" sz="2400" dirty="0">
                <a:solidFill>
                  <a:schemeClr val="bg1"/>
                </a:solidFill>
              </a:rPr>
              <a:t>Supervisors</a:t>
            </a:r>
            <a:br>
              <a:rPr lang="en-NZ" sz="2400" dirty="0">
                <a:solidFill>
                  <a:schemeClr val="bg1"/>
                </a:solidFill>
              </a:rPr>
            </a:br>
            <a:r>
              <a:rPr lang="en-NZ" sz="2400" dirty="0">
                <a:solidFill>
                  <a:schemeClr val="bg1"/>
                </a:solidFill>
              </a:rPr>
              <a:t>Andy Philpott, Andrew Mason, Anthony Downward</a:t>
            </a:r>
            <a:endParaRPr lang="en-NZ" sz="4000" cap="none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odow003\AppData\Local\Temp\wz4115\UOA Logos\UOA Logos\Horizontal\Reverse\UOA-HR-RG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714" y="116632"/>
            <a:ext cx="2565301" cy="84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88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oranguta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384"/>
            <a:ext cx="9811976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-70420" y="6674132"/>
            <a:ext cx="527740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800" dirty="0">
                <a:solidFill>
                  <a:schemeClr val="bg1"/>
                </a:solidFill>
              </a:rPr>
              <a:t>http://www.onegreenplanet.org/animalsandnature/outstanding-organizations-working-to-save-endangered-orangutans/</a:t>
            </a:r>
          </a:p>
        </p:txBody>
      </p:sp>
    </p:spTree>
    <p:extLst>
      <p:ext uri="{BB962C8B-B14F-4D97-AF65-F5344CB8AC3E}">
        <p14:creationId xmlns:p14="http://schemas.microsoft.com/office/powerpoint/2010/main" val="7697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83" t="19017" r="42188" b="38118"/>
          <a:stretch/>
        </p:blipFill>
        <p:spPr bwMode="auto">
          <a:xfrm>
            <a:off x="-10120" y="44625"/>
            <a:ext cx="9154120" cy="7245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7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0" t="62225" r="36833" b="19439"/>
          <a:stretch/>
        </p:blipFill>
        <p:spPr bwMode="auto">
          <a:xfrm>
            <a:off x="467544" y="5229200"/>
            <a:ext cx="7943775" cy="1557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767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NZ" b="1" dirty="0">
                <a:solidFill>
                  <a:srgbClr val="1F497D"/>
                </a:solidFill>
              </a:rPr>
              <a:t>Stochastic Dual Dynamic Programming to the rescue!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12439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4" descr="Water, Drop, Rain, Tear, White, Outline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8001" y="2889000"/>
            <a:ext cx="767999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/>
          <p:cNvGrpSpPr/>
          <p:nvPr/>
        </p:nvGrpSpPr>
        <p:grpSpPr>
          <a:xfrm>
            <a:off x="5076056" y="3266644"/>
            <a:ext cx="2049530" cy="369332"/>
            <a:chOff x="2123728" y="399496"/>
            <a:chExt cx="2049530" cy="369332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123728" y="399496"/>
              <a:ext cx="16832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Z" dirty="0"/>
                <a:t>Transpiration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 rot="1365774">
            <a:off x="2167555" y="2456784"/>
            <a:ext cx="2049530" cy="369332"/>
            <a:chOff x="2123728" y="399496"/>
            <a:chExt cx="2049530" cy="369332"/>
          </a:xfrm>
        </p:grpSpPr>
        <p:cxnSp>
          <p:nvCxnSpPr>
            <p:cNvPr id="34" name="Straight Arrow Connector 33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2123728" y="399496"/>
              <a:ext cx="16580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Rainfall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 rot="2662005">
            <a:off x="585370" y="3372833"/>
            <a:ext cx="2049530" cy="369332"/>
            <a:chOff x="2123728" y="399496"/>
            <a:chExt cx="2049530" cy="369332"/>
          </a:xfrm>
        </p:grpSpPr>
        <p:cxnSp>
          <p:nvCxnSpPr>
            <p:cNvPr id="37" name="Straight Arrow Connector 36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2123728" y="399496"/>
              <a:ext cx="16580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Sunlight</a:t>
              </a:r>
            </a:p>
          </p:txBody>
        </p:sp>
      </p:grpSp>
      <p:grpSp>
        <p:nvGrpSpPr>
          <p:cNvPr id="39" name="Group 38"/>
          <p:cNvGrpSpPr/>
          <p:nvPr/>
        </p:nvGrpSpPr>
        <p:grpSpPr>
          <a:xfrm rot="18989588">
            <a:off x="342165" y="4853178"/>
            <a:ext cx="2049530" cy="369332"/>
            <a:chOff x="2123728" y="399496"/>
            <a:chExt cx="2049530" cy="369332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2123728" y="399496"/>
              <a:ext cx="16514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Z" dirty="0"/>
                <a:t>Temperature</a:t>
              </a:r>
            </a:p>
          </p:txBody>
        </p:sp>
      </p:grpSp>
      <p:grpSp>
        <p:nvGrpSpPr>
          <p:cNvPr id="48" name="Group 47"/>
          <p:cNvGrpSpPr/>
          <p:nvPr/>
        </p:nvGrpSpPr>
        <p:grpSpPr>
          <a:xfrm rot="5400000" flipH="1">
            <a:off x="3664772" y="1420398"/>
            <a:ext cx="2207711" cy="369332"/>
            <a:chOff x="2123728" y="399496"/>
            <a:chExt cx="2049530" cy="369332"/>
          </a:xfrm>
        </p:grpSpPr>
        <p:cxnSp>
          <p:nvCxnSpPr>
            <p:cNvPr id="49" name="Straight Arrow Connector 48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2123728" y="399496"/>
              <a:ext cx="1773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Evaporation</a:t>
              </a:r>
            </a:p>
          </p:txBody>
        </p:sp>
      </p:grpSp>
      <p:grpSp>
        <p:nvGrpSpPr>
          <p:cNvPr id="51" name="Group 50"/>
          <p:cNvGrpSpPr/>
          <p:nvPr/>
        </p:nvGrpSpPr>
        <p:grpSpPr>
          <a:xfrm rot="5400000">
            <a:off x="3729194" y="4933338"/>
            <a:ext cx="2049530" cy="369332"/>
            <a:chOff x="2123728" y="399496"/>
            <a:chExt cx="2049530" cy="369332"/>
          </a:xfrm>
        </p:grpSpPr>
        <p:cxnSp>
          <p:nvCxnSpPr>
            <p:cNvPr id="52" name="Straight Arrow Connector 51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2123728" y="399496"/>
              <a:ext cx="172964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Drainage</a:t>
              </a:r>
            </a:p>
          </p:txBody>
        </p:sp>
      </p:grpSp>
      <p:grpSp>
        <p:nvGrpSpPr>
          <p:cNvPr id="73" name="Group 72"/>
          <p:cNvGrpSpPr/>
          <p:nvPr/>
        </p:nvGrpSpPr>
        <p:grpSpPr>
          <a:xfrm rot="20321027">
            <a:off x="2151340" y="3711755"/>
            <a:ext cx="2049530" cy="646331"/>
            <a:chOff x="2123728" y="399496"/>
            <a:chExt cx="2049530" cy="646331"/>
          </a:xfrm>
        </p:grpSpPr>
        <p:cxnSp>
          <p:nvCxnSpPr>
            <p:cNvPr id="74" name="Straight Arrow Connector 73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2123728" y="399496"/>
              <a:ext cx="16580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Evaporation</a:t>
              </a:r>
            </a:p>
            <a:p>
              <a:pPr algn="ctr"/>
              <a:r>
                <a:rPr lang="en-NZ" dirty="0"/>
                <a:t>potential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613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8" descr="Vector graphics of grass background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utout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3819" y="2889000"/>
            <a:ext cx="1636362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86" t="11685" r="39383" b="10830"/>
          <a:stretch/>
        </p:blipFill>
        <p:spPr bwMode="auto">
          <a:xfrm>
            <a:off x="323528" y="2899501"/>
            <a:ext cx="1210657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8" name="Group 27"/>
          <p:cNvGrpSpPr/>
          <p:nvPr/>
        </p:nvGrpSpPr>
        <p:grpSpPr>
          <a:xfrm>
            <a:off x="5518502" y="3506923"/>
            <a:ext cx="2898679" cy="369332"/>
            <a:chOff x="2123728" y="399496"/>
            <a:chExt cx="2049530" cy="369332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2123728" y="399496"/>
              <a:ext cx="16906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Feed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 rot="19443905">
            <a:off x="5070957" y="2530628"/>
            <a:ext cx="2891474" cy="369332"/>
            <a:chOff x="2123728" y="399496"/>
            <a:chExt cx="2049530" cy="369332"/>
          </a:xfrm>
        </p:grpSpPr>
        <p:cxnSp>
          <p:nvCxnSpPr>
            <p:cNvPr id="32" name="Straight Arrow Connector 31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2123728" y="399496"/>
              <a:ext cx="18121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Harvest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058077" y="2004593"/>
            <a:ext cx="1027845" cy="1530809"/>
            <a:chOff x="5707006" y="1909155"/>
            <a:chExt cx="1027845" cy="1530809"/>
          </a:xfrm>
        </p:grpSpPr>
        <p:cxnSp>
          <p:nvCxnSpPr>
            <p:cNvPr id="43" name="Elbow Connector 42"/>
            <p:cNvCxnSpPr/>
            <p:nvPr/>
          </p:nvCxnSpPr>
          <p:spPr>
            <a:xfrm rot="5400000" flipV="1">
              <a:off x="5757242" y="2733592"/>
              <a:ext cx="873061" cy="539683"/>
            </a:xfrm>
            <a:prstGeom prst="bentConnector3">
              <a:avLst>
                <a:gd name="adj1" fmla="val -35533"/>
              </a:avLst>
            </a:prstGeom>
            <a:ln w="50800"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5707006" y="1909155"/>
              <a:ext cx="1027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Z" dirty="0"/>
                <a:t>Growth</a:t>
              </a:r>
            </a:p>
          </p:txBody>
        </p:sp>
      </p:grpSp>
      <p:grpSp>
        <p:nvGrpSpPr>
          <p:cNvPr id="45" name="Group 44"/>
          <p:cNvGrpSpPr/>
          <p:nvPr/>
        </p:nvGrpSpPr>
        <p:grpSpPr>
          <a:xfrm rot="2382042">
            <a:off x="1820673" y="2229461"/>
            <a:ext cx="2049530" cy="369332"/>
            <a:chOff x="2123728" y="399496"/>
            <a:chExt cx="2049530" cy="369332"/>
          </a:xfrm>
        </p:grpSpPr>
        <p:cxnSp>
          <p:nvCxnSpPr>
            <p:cNvPr id="46" name="Straight Arrow Connector 45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2123728" y="399496"/>
              <a:ext cx="16906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Fertiliser</a:t>
              </a:r>
            </a:p>
          </p:txBody>
        </p:sp>
      </p:grpSp>
      <p:grpSp>
        <p:nvGrpSpPr>
          <p:cNvPr id="54" name="Group 53"/>
          <p:cNvGrpSpPr/>
          <p:nvPr/>
        </p:nvGrpSpPr>
        <p:grpSpPr>
          <a:xfrm rot="5400000">
            <a:off x="3693910" y="4770496"/>
            <a:ext cx="1756180" cy="369332"/>
            <a:chOff x="2123728" y="399496"/>
            <a:chExt cx="2049530" cy="369332"/>
          </a:xfrm>
        </p:grpSpPr>
        <p:cxnSp>
          <p:nvCxnSpPr>
            <p:cNvPr id="55" name="Straight Arrow Connector 54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2123728" y="399496"/>
              <a:ext cx="16906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Nitrogen</a:t>
              </a: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1691680" y="3404031"/>
            <a:ext cx="2028597" cy="369332"/>
            <a:chOff x="2123728" y="399496"/>
            <a:chExt cx="2049530" cy="369332"/>
          </a:xfrm>
        </p:grpSpPr>
        <p:cxnSp>
          <p:nvCxnSpPr>
            <p:cNvPr id="58" name="Straight Arrow Connector 57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/>
            <p:cNvSpPr txBox="1"/>
            <p:nvPr/>
          </p:nvSpPr>
          <p:spPr>
            <a:xfrm>
              <a:off x="2123728" y="399496"/>
              <a:ext cx="16832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Z" dirty="0"/>
                <a:t>Transpiration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2121069"/>
      </p:ext>
    </p:extLst>
  </p:cSld>
  <p:clrMapOvr>
    <a:masterClrMapping/>
  </p:clrMapOvr>
  <p:transition spd="slow"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" descr="https://pixabay.com/static/uploads/photo/2014/04/02/16/16/haycock-306744_960_720.png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5500" y="2889000"/>
            <a:ext cx="1413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63" t="23599" r="7500" b="22750"/>
          <a:stretch/>
        </p:blipFill>
        <p:spPr bwMode="auto">
          <a:xfrm>
            <a:off x="247454" y="5013176"/>
            <a:ext cx="3325948" cy="1720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8" name="Group 27"/>
          <p:cNvGrpSpPr/>
          <p:nvPr/>
        </p:nvGrpSpPr>
        <p:grpSpPr>
          <a:xfrm rot="18832824">
            <a:off x="2354305" y="4534537"/>
            <a:ext cx="2304478" cy="467580"/>
            <a:chOff x="2124358" y="409813"/>
            <a:chExt cx="2048900" cy="369332"/>
          </a:xfrm>
        </p:grpSpPr>
        <p:cxnSp>
          <p:nvCxnSpPr>
            <p:cNvPr id="29" name="Straight Arrow Connector 28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2150505" y="409813"/>
              <a:ext cx="16906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Harvest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 rot="2018049">
            <a:off x="2015069" y="2155552"/>
            <a:ext cx="2290356" cy="365208"/>
            <a:chOff x="2124358" y="399496"/>
            <a:chExt cx="2048900" cy="369332"/>
          </a:xfrm>
        </p:grpSpPr>
        <p:cxnSp>
          <p:nvCxnSpPr>
            <p:cNvPr id="34" name="Straight Arrow Connector 33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2208958" y="399496"/>
              <a:ext cx="1564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Buy</a:t>
              </a:r>
            </a:p>
          </p:txBody>
        </p:sp>
      </p:grpSp>
      <p:grpSp>
        <p:nvGrpSpPr>
          <p:cNvPr id="36" name="Group 35"/>
          <p:cNvGrpSpPr/>
          <p:nvPr/>
        </p:nvGrpSpPr>
        <p:grpSpPr>
          <a:xfrm rot="5400000">
            <a:off x="3972842" y="4686345"/>
            <a:ext cx="1579316" cy="381000"/>
            <a:chOff x="2123728" y="399496"/>
            <a:chExt cx="2049530" cy="369332"/>
          </a:xfrm>
        </p:grpSpPr>
        <p:cxnSp>
          <p:nvCxnSpPr>
            <p:cNvPr id="37" name="Straight Arrow Connector 36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2123728" y="399496"/>
              <a:ext cx="18121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Feed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6472815"/>
      </p:ext>
    </p:extLst>
  </p:cSld>
  <p:clrMapOvr>
    <a:masterClrMapping/>
  </p:clrMapOvr>
  <p:transition spd="slow"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" descr="Cow Silhouette Clipart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3857174"/>
            <a:ext cx="1297265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Cow Silhouette Clipart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3929182"/>
            <a:ext cx="1297265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41" t="23193" r="16508" b="30019"/>
          <a:stretch/>
        </p:blipFill>
        <p:spPr bwMode="auto">
          <a:xfrm>
            <a:off x="287294" y="404663"/>
            <a:ext cx="4390359" cy="2590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Group 3"/>
          <p:cNvGrpSpPr/>
          <p:nvPr/>
        </p:nvGrpSpPr>
        <p:grpSpPr>
          <a:xfrm rot="5400000">
            <a:off x="3622649" y="2038308"/>
            <a:ext cx="1691971" cy="369332"/>
            <a:chOff x="2123728" y="399496"/>
            <a:chExt cx="2049530" cy="369332"/>
          </a:xfrm>
        </p:grpSpPr>
        <p:cxnSp>
          <p:nvCxnSpPr>
            <p:cNvPr id="5" name="Straight Arrow Connector 4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>
              <a:off x="2123728" y="399496"/>
              <a:ext cx="16906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Feed</a:t>
              </a:r>
            </a:p>
          </p:txBody>
        </p:sp>
      </p:grpSp>
      <p:cxnSp>
        <p:nvCxnSpPr>
          <p:cNvPr id="9" name="Straight Arrow Connector 8"/>
          <p:cNvCxnSpPr/>
          <p:nvPr/>
        </p:nvCxnSpPr>
        <p:spPr>
          <a:xfrm>
            <a:off x="6059054" y="5085184"/>
            <a:ext cx="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2748335">
            <a:off x="3367015" y="2317054"/>
            <a:ext cx="1223217" cy="369332"/>
            <a:chOff x="2123728" y="399496"/>
            <a:chExt cx="2049530" cy="369332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2123728" y="399496"/>
              <a:ext cx="16906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Feed</a:t>
              </a:r>
            </a:p>
          </p:txBody>
        </p:sp>
      </p:grpSp>
      <p:cxnSp>
        <p:nvCxnSpPr>
          <p:cNvPr id="15" name="Straight Arrow Connector 14"/>
          <p:cNvCxnSpPr/>
          <p:nvPr/>
        </p:nvCxnSpPr>
        <p:spPr>
          <a:xfrm>
            <a:off x="2962710" y="5157192"/>
            <a:ext cx="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 rot="2700000">
            <a:off x="4256385" y="3252695"/>
            <a:ext cx="1080000" cy="369332"/>
            <a:chOff x="2123728" y="399496"/>
            <a:chExt cx="2049530" cy="369332"/>
          </a:xfrm>
        </p:grpSpPr>
        <p:cxnSp>
          <p:nvCxnSpPr>
            <p:cNvPr id="17" name="Straight Arrow Connector 16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2123728" y="399496"/>
              <a:ext cx="16906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Feed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 rot="-2700000" flipH="1">
            <a:off x="3241554" y="3229637"/>
            <a:ext cx="1080000" cy="369332"/>
            <a:chOff x="2123728" y="399496"/>
            <a:chExt cx="2049530" cy="369332"/>
          </a:xfrm>
        </p:grpSpPr>
        <p:cxnSp>
          <p:nvCxnSpPr>
            <p:cNvPr id="20" name="Straight Arrow Connector 19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2123728" y="399496"/>
              <a:ext cx="16906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Feed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 rot="5400000">
            <a:off x="2314409" y="5210643"/>
            <a:ext cx="927270" cy="369332"/>
            <a:chOff x="2123728" y="399496"/>
            <a:chExt cx="2049530" cy="369332"/>
          </a:xfrm>
        </p:grpSpPr>
        <p:cxnSp>
          <p:nvCxnSpPr>
            <p:cNvPr id="23" name="Straight Arrow Connector 22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123728" y="399496"/>
              <a:ext cx="6431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Z" dirty="0"/>
                <a:t>Milk</a:t>
              </a: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2232245" y="5705380"/>
            <a:ext cx="726551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NZ" sz="6600" dirty="0">
                <a:solidFill>
                  <a:schemeClr val="tx2"/>
                </a:solidFill>
              </a:rPr>
              <a:t>$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3568456" y="4005064"/>
            <a:ext cx="1579608" cy="369332"/>
            <a:chOff x="2123728" y="399496"/>
            <a:chExt cx="2049530" cy="369332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2123728" y="399496"/>
              <a:ext cx="15340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NZ" dirty="0"/>
                <a:t>Dry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115616" y="5949280"/>
            <a:ext cx="1127717" cy="369332"/>
            <a:chOff x="2123728" y="399496"/>
            <a:chExt cx="2049530" cy="369332"/>
          </a:xfrm>
        </p:grpSpPr>
        <p:cxnSp>
          <p:nvCxnSpPr>
            <p:cNvPr id="30" name="Straight Arrow Connector 29"/>
            <p:cNvCxnSpPr/>
            <p:nvPr/>
          </p:nvCxnSpPr>
          <p:spPr>
            <a:xfrm>
              <a:off x="2124358" y="764704"/>
              <a:ext cx="2048900" cy="0"/>
            </a:xfrm>
            <a:prstGeom prst="straightConnector1">
              <a:avLst/>
            </a:prstGeom>
            <a:ln w="50800" cmpd="sng">
              <a:prstDash val="soli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2123728" y="399496"/>
              <a:ext cx="1836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Z" dirty="0"/>
                <a:t>FGMP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3387457"/>
      </p:ext>
    </p:extLst>
  </p:cSld>
  <p:clrMapOvr>
    <a:masterClrMapping/>
  </p:clrMapOvr>
  <p:transition spd="slow">
    <p:wipe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5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3" t="13324" r="3016" b="11004"/>
          <a:stretch/>
        </p:blipFill>
        <p:spPr bwMode="auto">
          <a:xfrm>
            <a:off x="52238" y="800708"/>
            <a:ext cx="9039525" cy="5256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42" t="64872" r="11304" b="31289"/>
          <a:stretch/>
        </p:blipFill>
        <p:spPr bwMode="auto">
          <a:xfrm>
            <a:off x="5940152" y="5574198"/>
            <a:ext cx="44767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5652120" y="5445224"/>
            <a:ext cx="6142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200" dirty="0"/>
              <a:t>FGMP</a:t>
            </a:r>
            <a:endParaRPr lang="en-NZ" dirty="0"/>
          </a:p>
        </p:txBody>
      </p:sp>
      <p:cxnSp>
        <p:nvCxnSpPr>
          <p:cNvPr id="11" name="Straight Connector 10"/>
          <p:cNvCxnSpPr/>
          <p:nvPr/>
        </p:nvCxnSpPr>
        <p:spPr>
          <a:xfrm flipH="1">
            <a:off x="5671170" y="5707548"/>
            <a:ext cx="614271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820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An illustrative example</a:t>
            </a:r>
            <a:endParaRPr lang="en-US" b="1" dirty="0">
              <a:solidFill>
                <a:srgbClr val="1F497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NZ" dirty="0"/>
              <a:t>A farm in the Bay of </a:t>
            </a:r>
            <a:r>
              <a:rPr lang="en-NZ" dirty="0" smtClean="0"/>
              <a:t>Plenty</a:t>
            </a:r>
          </a:p>
          <a:p>
            <a:endParaRPr lang="en-NZ" dirty="0"/>
          </a:p>
          <a:p>
            <a:r>
              <a:rPr lang="en-NZ" dirty="0"/>
              <a:t>Historical Weather from </a:t>
            </a:r>
            <a:r>
              <a:rPr lang="en-NZ" dirty="0" smtClean="0"/>
              <a:t>NIWA</a:t>
            </a:r>
          </a:p>
          <a:p>
            <a:endParaRPr lang="en-NZ" dirty="0"/>
          </a:p>
          <a:p>
            <a:r>
              <a:rPr lang="en-NZ" dirty="0"/>
              <a:t>Supplement $</a:t>
            </a:r>
            <a:r>
              <a:rPr lang="en-NZ" dirty="0" smtClean="0"/>
              <a:t>300/Tonne </a:t>
            </a:r>
            <a:r>
              <a:rPr lang="en-NZ" dirty="0"/>
              <a:t>DM </a:t>
            </a:r>
            <a:r>
              <a:rPr lang="en-NZ" dirty="0" smtClean="0"/>
              <a:t>rising to $600/Tonne (ingested)</a:t>
            </a:r>
          </a:p>
          <a:p>
            <a:endParaRPr lang="en-NZ" dirty="0"/>
          </a:p>
          <a:p>
            <a:r>
              <a:rPr lang="en-NZ" dirty="0"/>
              <a:t>Stocking Rate </a:t>
            </a:r>
            <a:r>
              <a:rPr lang="en-NZ" dirty="0" smtClean="0"/>
              <a:t>3.5 </a:t>
            </a:r>
            <a:r>
              <a:rPr lang="en-NZ" dirty="0"/>
              <a:t>Cows/Ha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3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 smtClean="0">
                <a:solidFill>
                  <a:srgbClr val="1F497D"/>
                </a:solidFill>
              </a:rPr>
              <a:t>Solution</a:t>
            </a:r>
            <a:endParaRPr lang="en-US" b="1" dirty="0">
              <a:solidFill>
                <a:srgbClr val="1F497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 smtClean="0"/>
              <a:t>Solve as a Stochastic Dual Dynamic Program</a:t>
            </a:r>
          </a:p>
          <a:p>
            <a:endParaRPr lang="en-NZ" dirty="0"/>
          </a:p>
          <a:p>
            <a:r>
              <a:rPr lang="en-NZ" dirty="0" smtClean="0"/>
              <a:t>Simulate the policy lots of different times</a:t>
            </a:r>
          </a:p>
          <a:p>
            <a:endParaRPr lang="en-NZ" dirty="0"/>
          </a:p>
          <a:p>
            <a:r>
              <a:rPr lang="en-NZ" dirty="0" smtClean="0"/>
              <a:t>Risk Neutral Farmer vs Risk Averse Farmer</a:t>
            </a:r>
            <a:endParaRPr lang="en-NZ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53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28" t="18860" r="42222" b="24042"/>
          <a:stretch/>
        </p:blipFill>
        <p:spPr bwMode="auto">
          <a:xfrm>
            <a:off x="0" y="0"/>
            <a:ext cx="6610246" cy="6861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216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Evaporation Potential</a:t>
            </a:r>
          </a:p>
        </p:txBody>
      </p:sp>
      <p:pic>
        <p:nvPicPr>
          <p:cNvPr id="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44" y="1359000"/>
            <a:ext cx="8043912" cy="41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764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Rainfall</a:t>
            </a:r>
          </a:p>
        </p:txBody>
      </p:sp>
      <p:pic>
        <p:nvPicPr>
          <p:cNvPr id="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74" y="1359000"/>
            <a:ext cx="8253853" cy="41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2331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 smtClean="0">
                <a:solidFill>
                  <a:srgbClr val="1F497D"/>
                </a:solidFill>
              </a:rPr>
              <a:t>Soil Moisture</a:t>
            </a:r>
            <a:endParaRPr lang="en-NZ" b="1" dirty="0">
              <a:solidFill>
                <a:srgbClr val="1F497D"/>
              </a:solidFill>
            </a:endParaRPr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697" y="1359000"/>
            <a:ext cx="8112607" cy="41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4" descr="Water, Drop, Rain, Tear, White, Outline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60648"/>
            <a:ext cx="767999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227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Milk Price</a:t>
            </a:r>
          </a:p>
        </p:txBody>
      </p:sp>
      <p:pic>
        <p:nvPicPr>
          <p:cNvPr id="10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87" y="1772816"/>
            <a:ext cx="8179426" cy="41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3528" y="188640"/>
            <a:ext cx="726551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NZ" sz="6600" dirty="0">
                <a:solidFill>
                  <a:schemeClr val="tx2"/>
                </a:solidFill>
              </a:rPr>
              <a:t>$</a:t>
            </a:r>
          </a:p>
        </p:txBody>
      </p:sp>
    </p:spTree>
    <p:extLst>
      <p:ext uri="{BB962C8B-B14F-4D97-AF65-F5344CB8AC3E}">
        <p14:creationId xmlns:p14="http://schemas.microsoft.com/office/powerpoint/2010/main" val="231879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Dry off Decisions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NZ" dirty="0"/>
              <a:t>Risk Neutral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NZ" dirty="0"/>
              <a:t>Risk Averse</a:t>
            </a:r>
          </a:p>
        </p:txBody>
      </p:sp>
      <p:pic>
        <p:nvPicPr>
          <p:cNvPr id="23556" name="Picture 4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025" y="3133201"/>
            <a:ext cx="4041775" cy="2034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5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121101"/>
            <a:ext cx="4040188" cy="2058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Cow Silhouette Clipart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2656"/>
            <a:ext cx="1297265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58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Pasture Management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NZ" dirty="0"/>
              <a:t>Risk Neutral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NZ" dirty="0"/>
              <a:t>Risk Averse</a:t>
            </a:r>
          </a:p>
        </p:txBody>
      </p:sp>
      <p:pic>
        <p:nvPicPr>
          <p:cNvPr id="24578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121154"/>
            <a:ext cx="4040188" cy="2058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0" name="Picture 4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025" y="3120590"/>
            <a:ext cx="4041775" cy="20598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8" descr="Vector graphics of grass background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Cutout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76672"/>
            <a:ext cx="1636362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444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Supplementation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NZ" dirty="0"/>
              <a:t>Risk Neutral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NZ" dirty="0"/>
              <a:t>Risk Averse</a:t>
            </a:r>
          </a:p>
        </p:txBody>
      </p:sp>
      <p:pic>
        <p:nvPicPr>
          <p:cNvPr id="8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130800"/>
            <a:ext cx="4040188" cy="203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5025" y="3127566"/>
            <a:ext cx="4041775" cy="20459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 descr="https://pixabay.com/static/uploads/photo/2014/04/02/16/16/haycock-306744_960_720.pn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60648"/>
            <a:ext cx="1413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49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928125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ectangle 2"/>
          <p:cNvSpPr/>
          <p:nvPr/>
        </p:nvSpPr>
        <p:spPr>
          <a:xfrm>
            <a:off x="3491880" y="4437112"/>
            <a:ext cx="1584176" cy="1008112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Z" dirty="0">
                <a:solidFill>
                  <a:schemeClr val="accent2"/>
                </a:solidFill>
              </a:rPr>
              <a:t> Buying expensive</a:t>
            </a:r>
          </a:p>
          <a:p>
            <a:pPr algn="r"/>
            <a:r>
              <a:rPr lang="en-NZ" dirty="0">
                <a:solidFill>
                  <a:schemeClr val="accent2"/>
                </a:solidFill>
              </a:rPr>
              <a:t>feed</a:t>
            </a:r>
          </a:p>
        </p:txBody>
      </p:sp>
      <p:sp>
        <p:nvSpPr>
          <p:cNvPr id="4" name="Rectangle 3"/>
          <p:cNvSpPr/>
          <p:nvPr/>
        </p:nvSpPr>
        <p:spPr>
          <a:xfrm>
            <a:off x="6732240" y="1844824"/>
            <a:ext cx="1584176" cy="1008112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NZ" dirty="0">
                <a:solidFill>
                  <a:schemeClr val="accent2"/>
                </a:solidFill>
              </a:rPr>
              <a:t> Drying off cows early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2615107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Conclusions</a:t>
            </a:r>
            <a:endParaRPr lang="en-US" b="1" dirty="0">
              <a:solidFill>
                <a:srgbClr val="1F497D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Z" dirty="0"/>
              <a:t>We created a whole-farm stochastic optimisation </a:t>
            </a:r>
            <a:r>
              <a:rPr lang="en-NZ" dirty="0" smtClean="0"/>
              <a:t>model</a:t>
            </a:r>
          </a:p>
          <a:p>
            <a:endParaRPr lang="en-NZ" dirty="0"/>
          </a:p>
          <a:p>
            <a:r>
              <a:rPr lang="en-NZ" dirty="0"/>
              <a:t>It incorporates weather as a dynamical </a:t>
            </a:r>
            <a:r>
              <a:rPr lang="en-NZ" dirty="0" smtClean="0"/>
              <a:t>system</a:t>
            </a:r>
          </a:p>
          <a:p>
            <a:endParaRPr lang="en-NZ" dirty="0"/>
          </a:p>
          <a:p>
            <a:r>
              <a:rPr lang="en-NZ" dirty="0"/>
              <a:t>Management decisions depend on the risk appetite of the </a:t>
            </a:r>
            <a:r>
              <a:rPr lang="en-NZ" dirty="0" smtClean="0"/>
              <a:t>farmer</a:t>
            </a:r>
            <a:endParaRPr lang="en-NZ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203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8" name="Picture 10" descr="C:\Users\odow003\Downloads\pexels-photo-66400(2)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30491" y="-29843"/>
            <a:ext cx="10404983" cy="6917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NZ" b="1" dirty="0" smtClean="0">
                <a:solidFill>
                  <a:srgbClr val="1F497D"/>
                </a:solidFill>
              </a:rPr>
              <a:t>Questions</a:t>
            </a:r>
            <a:endParaRPr lang="en-US" b="1" dirty="0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611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28" t="18860" r="42222" b="24042"/>
          <a:stretch/>
        </p:blipFill>
        <p:spPr bwMode="auto">
          <a:xfrm>
            <a:off x="0" y="0"/>
            <a:ext cx="6610246" cy="6861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2"/>
          <p:cNvGrpSpPr/>
          <p:nvPr/>
        </p:nvGrpSpPr>
        <p:grpSpPr>
          <a:xfrm>
            <a:off x="3491880" y="35145"/>
            <a:ext cx="5588899" cy="6826050"/>
            <a:chOff x="3707904" y="-776610"/>
            <a:chExt cx="5228860" cy="6386314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5081"/>
            <a:stretch/>
          </p:blipFill>
          <p:spPr bwMode="auto">
            <a:xfrm>
              <a:off x="3707904" y="-776610"/>
              <a:ext cx="5228860" cy="58058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6753" b="4620"/>
            <a:stretch/>
          </p:blipFill>
          <p:spPr bwMode="auto">
            <a:xfrm>
              <a:off x="3707904" y="4941168"/>
              <a:ext cx="5228860" cy="6685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4847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>
                <a:solidFill>
                  <a:srgbClr val="1F497D"/>
                </a:solidFill>
              </a:rPr>
              <a:t>Help! An electricity related market design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23928" y="1600200"/>
            <a:ext cx="4762872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NZ" sz="2000" dirty="0">
                <a:solidFill>
                  <a:schemeClr val="accent2"/>
                </a:solidFill>
              </a:rPr>
              <a:t>Producers</a:t>
            </a:r>
          </a:p>
          <a:p>
            <a:r>
              <a:rPr lang="en-NZ" sz="1800" dirty="0"/>
              <a:t>Creates a random quantity of milk over time</a:t>
            </a:r>
          </a:p>
          <a:p>
            <a:r>
              <a:rPr lang="en-NZ" sz="1800" dirty="0"/>
              <a:t>Perishable product so all milk must be sold</a:t>
            </a:r>
          </a:p>
          <a:p>
            <a:r>
              <a:rPr lang="en-NZ" sz="1800" dirty="0"/>
              <a:t>Can store some as inventory</a:t>
            </a:r>
          </a:p>
          <a:p>
            <a:r>
              <a:rPr lang="en-NZ" sz="1800" dirty="0"/>
              <a:t>Can change product mix</a:t>
            </a:r>
          </a:p>
          <a:p>
            <a:pPr marL="0" indent="0">
              <a:buNone/>
            </a:pPr>
            <a:r>
              <a:rPr lang="en-NZ" sz="2000" dirty="0">
                <a:solidFill>
                  <a:schemeClr val="accent3"/>
                </a:solidFill>
              </a:rPr>
              <a:t>Buyers</a:t>
            </a:r>
          </a:p>
          <a:p>
            <a:r>
              <a:rPr lang="en-NZ" sz="1800" dirty="0"/>
              <a:t>Have demand for different products</a:t>
            </a:r>
          </a:p>
          <a:p>
            <a:r>
              <a:rPr lang="en-NZ" sz="1800" dirty="0"/>
              <a:t>Want flexibility in contracting decisions</a:t>
            </a:r>
          </a:p>
          <a:p>
            <a:r>
              <a:rPr lang="en-NZ" sz="1800" dirty="0"/>
              <a:t>Can shift demand between time periods</a:t>
            </a:r>
          </a:p>
          <a:p>
            <a:endParaRPr lang="en-NZ" sz="1800" dirty="0"/>
          </a:p>
          <a:p>
            <a:pPr marL="0" indent="0">
              <a:buNone/>
            </a:pPr>
            <a:r>
              <a:rPr lang="en-NZ" sz="2000" dirty="0"/>
              <a:t>What is the “fair market price” for the milk?</a:t>
            </a:r>
          </a:p>
        </p:txBody>
      </p:sp>
      <p:sp>
        <p:nvSpPr>
          <p:cNvPr id="4" name="Rectangle 3"/>
          <p:cNvSpPr/>
          <p:nvPr/>
        </p:nvSpPr>
        <p:spPr>
          <a:xfrm>
            <a:off x="395536" y="2168860"/>
            <a:ext cx="1616907" cy="1368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/>
              <a:t>Producer</a:t>
            </a:r>
          </a:p>
        </p:txBody>
      </p:sp>
      <p:sp>
        <p:nvSpPr>
          <p:cNvPr id="6" name="Oval 5"/>
          <p:cNvSpPr/>
          <p:nvPr/>
        </p:nvSpPr>
        <p:spPr>
          <a:xfrm>
            <a:off x="2536374" y="2243944"/>
            <a:ext cx="1217984" cy="121798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/>
              <a:t>Large</a:t>
            </a:r>
          </a:p>
          <a:p>
            <a:pPr algn="ctr"/>
            <a:r>
              <a:rPr lang="en-NZ" dirty="0"/>
              <a:t>Buyer</a:t>
            </a:r>
          </a:p>
        </p:txBody>
      </p:sp>
      <p:sp>
        <p:nvSpPr>
          <p:cNvPr id="27" name="Oval 26"/>
          <p:cNvSpPr/>
          <p:nvPr/>
        </p:nvSpPr>
        <p:spPr>
          <a:xfrm>
            <a:off x="594998" y="4221088"/>
            <a:ext cx="1217984" cy="121798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/>
              <a:t>Small</a:t>
            </a:r>
            <a:br>
              <a:rPr lang="en-NZ" dirty="0"/>
            </a:br>
            <a:r>
              <a:rPr lang="en-NZ" dirty="0"/>
              <a:t>Buyer</a:t>
            </a:r>
          </a:p>
        </p:txBody>
      </p:sp>
      <p:cxnSp>
        <p:nvCxnSpPr>
          <p:cNvPr id="29" name="Straight Arrow Connector 28"/>
          <p:cNvCxnSpPr>
            <a:stCxn id="4" idx="3"/>
            <a:endCxn id="6" idx="2"/>
          </p:cNvCxnSpPr>
          <p:nvPr/>
        </p:nvCxnSpPr>
        <p:spPr>
          <a:xfrm>
            <a:off x="2012443" y="2852936"/>
            <a:ext cx="523931" cy="0"/>
          </a:xfrm>
          <a:prstGeom prst="straightConnector1">
            <a:avLst/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4" idx="2"/>
            <a:endCxn id="27" idx="0"/>
          </p:cNvCxnSpPr>
          <p:nvPr/>
        </p:nvCxnSpPr>
        <p:spPr>
          <a:xfrm>
            <a:off x="1203990" y="3537012"/>
            <a:ext cx="0" cy="684076"/>
          </a:xfrm>
          <a:prstGeom prst="straightConnector1">
            <a:avLst/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965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Price is Volatile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07" y="1947491"/>
            <a:ext cx="8931386" cy="2963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092280" y="4797152"/>
            <a:ext cx="14622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000" dirty="0" smtClean="0"/>
              <a:t>dairyanalytics.co.nz</a:t>
            </a:r>
            <a:endParaRPr lang="en-NZ" sz="1000" dirty="0"/>
          </a:p>
        </p:txBody>
      </p:sp>
    </p:spTree>
    <p:extLst>
      <p:ext uri="{BB962C8B-B14F-4D97-AF65-F5344CB8AC3E}">
        <p14:creationId xmlns:p14="http://schemas.microsoft.com/office/powerpoint/2010/main" val="298990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07" y="1947491"/>
            <a:ext cx="8931386" cy="2963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Price is Volatile</a:t>
            </a:r>
            <a:endParaRPr lang="en-NZ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020" y="0"/>
            <a:ext cx="6848475" cy="40671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5477215" y="3901042"/>
            <a:ext cx="13452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600" dirty="0"/>
              <a:t>keithwoodford.wordpress.com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92280" y="4797152"/>
            <a:ext cx="14622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1000" dirty="0" smtClean="0"/>
              <a:t>dairyanalytics.co.nz</a:t>
            </a:r>
            <a:endParaRPr lang="en-NZ" sz="1000" dirty="0"/>
          </a:p>
        </p:txBody>
      </p:sp>
    </p:spTree>
    <p:extLst>
      <p:ext uri="{BB962C8B-B14F-4D97-AF65-F5344CB8AC3E}">
        <p14:creationId xmlns:p14="http://schemas.microsoft.com/office/powerpoint/2010/main" val="88411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07" y="1947491"/>
            <a:ext cx="8931386" cy="2963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b="1" dirty="0">
                <a:solidFill>
                  <a:srgbClr val="1F497D"/>
                </a:solidFill>
              </a:rPr>
              <a:t>Price is Volatile</a:t>
            </a:r>
            <a:endParaRPr lang="en-NZ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020" y="0"/>
            <a:ext cx="6848475" cy="40671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611" y="2996952"/>
            <a:ext cx="8029089" cy="386104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787548" y="6673333"/>
            <a:ext cx="13452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600" dirty="0"/>
              <a:t>keithwoodford.wordpress.com</a:t>
            </a:r>
          </a:p>
        </p:txBody>
      </p:sp>
    </p:spTree>
    <p:extLst>
      <p:ext uri="{BB962C8B-B14F-4D97-AF65-F5344CB8AC3E}">
        <p14:creationId xmlns:p14="http://schemas.microsoft.com/office/powerpoint/2010/main" val="78607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-539316" y="-171400"/>
            <a:ext cx="10222632" cy="7048738"/>
            <a:chOff x="-1078632" y="11420"/>
            <a:chExt cx="10222632" cy="6853922"/>
          </a:xfrm>
        </p:grpSpPr>
        <p:pic>
          <p:nvPicPr>
            <p:cNvPr id="3" name="Picture 2" descr="https://lh3.googleusercontent.com/ZL8_Ci7kdEvvTBCQmmAS0gAZMnfOcLBMtxoHHsn-Z-rlos_UqUCOHzKeeRi06GbJTJSZAhcExfRiSOwH9pH4ECMNphBNe5PycDp2vS2Qf35dA4jNFbPARQs0XHzTrT9H3_VoXSMN5UCEGbd19BqGPZmrZbysKWy0cMKVFIwlCDxbSsTC0t7X90m72g91rGKF6T5idka0HoZPrNSUl5SjrxZ6oAWTGZ6D0HwAksbT7v7bFZ5F0OO5wSPywY9sHwWBc2Krf2VWGTx1IMZzTZnL8TxtZHh3f75Zuul-3dLtSkAsJqBBHxZxmDtlFVkVRevcR-0oiLMmtwlbpi63ky6TK0vKKOqkFXAxH44hStzwxH4LkYNtLDtgfhXkLk4HFWsY0zV483s5az9mGwOvZUTA1WID6a5RcAuXpRNd4HMf94RYNsRjjB74OqsSORdiBrjqeJAo2Qs0nP_mPGNUNp2wF90BaAK6hPrrOqB8pzaD9dYXuWrU5idmFPIJhzK1a0iKkmTKBWP_tIzo2HtKaqnEYSzZpIJpKZpWPaNnQaXPa3J5AaB7VWBCXzCp0wUG3Lany0xnKVdm_8TwozBrf9Od7tK4x6LdW7wQDdMvGUJrqCoBaV8=w725-h979-n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68317" y="11420"/>
              <a:ext cx="5075683" cy="68539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98" name="Picture 2" descr="https://lh3.googleusercontent.com/Q785DLVH54Fx0YIik4FA2sxac8_pY7uuoAoPpzWjqzRpBzF7BXCAi4JDfLQgTqtzP8Y-7a7Hxns6ZfJgXT08DbEl5L6NtYvZ6ApQHIKrv6YUNadzIRIfH7PIJVWegMU_Lb7XPc-5Q-BdrH2pJrlcE3QlP3SO4foGq3FAQK4a-bj8h-YO0dJc8_2zBbkZGd9_dvemsOarDFcU57cZHS7Q377fzGb4_M455MxVnZKLj3AulUlE7EjlTamhG3DGdZ7SZJ9sMlZYgDRaWpPjP8JVpZyAgu3sK6yIRCmL1C8PIdCSLIiJtxYa55m8FIlcHDTVRFlUnRuscOiMzgSdT5NYLINNQkmx7m06E3kKUkUGyN5SleHuSQfxeBJBGYCpMPMLPf2ga7s__YnlZVbkHW7j6b1Pr-I1Ojy_Vn-JzPdX2v01aAQe8Q0wCUl-ZolMVx2Wt_KvcfD6iDy0tZ2GMYK0Gb5962joPdoSB5kO1wCJY7TLLmLNm2Hqhd99GYZdfoq3WrzWfMUkIM5uW3ZyrDQoDO0A1KZKGFDuvolCnasCIvqovHDsLoxHNHE0CtSWmiGBny7AzZ4ZvFALpngiic7BEoTWR8-njOP6klWXctSFP1mMFXQ=w725-h979-no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078632" y="12173"/>
              <a:ext cx="5074568" cy="68524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78069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Concerned-about-palm-oil-Boycotting-won-t-change-a-th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0357"/>
            <a:ext cx="9252520" cy="6928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6654552"/>
            <a:ext cx="26276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900" dirty="0">
                <a:solidFill>
                  <a:schemeClr val="bg1"/>
                </a:solidFill>
              </a:rPr>
              <a:t>https://mylankaproperty.com/oil-palm-plantations/</a:t>
            </a:r>
          </a:p>
        </p:txBody>
      </p:sp>
    </p:spTree>
    <p:extLst>
      <p:ext uri="{BB962C8B-B14F-4D97-AF65-F5344CB8AC3E}">
        <p14:creationId xmlns:p14="http://schemas.microsoft.com/office/powerpoint/2010/main" val="61349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ows feed on palm kernel.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78"/>
          <a:stretch/>
        </p:blipFill>
        <p:spPr bwMode="auto">
          <a:xfrm>
            <a:off x="-736597" y="3820"/>
            <a:ext cx="9880597" cy="6874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-36512" y="6669360"/>
            <a:ext cx="515878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900" dirty="0">
                <a:solidFill>
                  <a:schemeClr val="bg1">
                    <a:lumMod val="65000"/>
                  </a:schemeClr>
                </a:solidFill>
              </a:rPr>
              <a:t>http://www.stuff.co.nz/business/farming/agribusiness/9255467/New-regime-awaits-palm-kernel-imports</a:t>
            </a:r>
          </a:p>
        </p:txBody>
      </p:sp>
    </p:spTree>
    <p:extLst>
      <p:ext uri="{BB962C8B-B14F-4D97-AF65-F5344CB8AC3E}">
        <p14:creationId xmlns:p14="http://schemas.microsoft.com/office/powerpoint/2010/main" val="3406558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11415</TotalTime>
  <Words>249</Words>
  <Application>Microsoft Office PowerPoint</Application>
  <PresentationFormat>On-screen Show (4:3)</PresentationFormat>
  <Paragraphs>102</Paragraphs>
  <Slides>30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POWDER the milk Production Optimiser incorporating Weather Dynamics and Economic Risk  Oscar Dowson  Supervisors Andy Philpott, Andrew Mason, Anthony Downward</vt:lpstr>
      <vt:lpstr>PowerPoint Presentation</vt:lpstr>
      <vt:lpstr>PowerPoint Presentation</vt:lpstr>
      <vt:lpstr>Price is Volatile</vt:lpstr>
      <vt:lpstr>Price is Volatile</vt:lpstr>
      <vt:lpstr>Price is Volatile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Stochastic Dual Dynamic Programming to the rescue!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 illustrative example</vt:lpstr>
      <vt:lpstr>Solution</vt:lpstr>
      <vt:lpstr>Evaporation Potential</vt:lpstr>
      <vt:lpstr>Rainfall</vt:lpstr>
      <vt:lpstr>Soil Moisture</vt:lpstr>
      <vt:lpstr>Milk Price</vt:lpstr>
      <vt:lpstr>Dry off Decisions</vt:lpstr>
      <vt:lpstr>Pasture Management</vt:lpstr>
      <vt:lpstr>Supplementation</vt:lpstr>
      <vt:lpstr>Objective</vt:lpstr>
      <vt:lpstr>Conclusions</vt:lpstr>
      <vt:lpstr>Questions</vt:lpstr>
      <vt:lpstr>Help! An electricity related market design problem</vt:lpstr>
    </vt:vector>
  </TitlesOfParts>
  <Company>The University of Auckland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MOO: The Milk Output Optimiser</dc:title>
  <dc:creator>Oscar Macleod Dowson</dc:creator>
  <cp:lastModifiedBy>Oscar Macleod Dowson</cp:lastModifiedBy>
  <cp:revision>111</cp:revision>
  <dcterms:created xsi:type="dcterms:W3CDTF">2015-11-19T01:12:46Z</dcterms:created>
  <dcterms:modified xsi:type="dcterms:W3CDTF">2016-11-28T01:27:00Z</dcterms:modified>
</cp:coreProperties>
</file>

<file path=docProps/thumbnail.jpeg>
</file>